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61afa5500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61afa5500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61afa5500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61afa5500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61afa5500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61afa5500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1afa5500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1afa5500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1afa5500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61afa5500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61afa5500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61afa5500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61afa5500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61afa5500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9a1dc0b51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9a1dc0b51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61afa5500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61afa5500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9a1dc0b51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9a1dc0b51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9a1dc0b51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9a1dc0b51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9a1dc0b51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9a1dc0b51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9a1dc0b51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9a1dc0b51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9a1dc0b51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9a1dc0b51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1afa5500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61afa5500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1afa5500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1afa5500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61afa5500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61afa5500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health.harvard.edu/blog/increase-in-resting-heart-rate-is-a-signal-worth-watching-201112214013" TargetMode="External"/><Relationship Id="rId4" Type="http://schemas.openxmlformats.org/officeDocument/2006/relationships/hyperlink" Target="https://www.frontiersin.org/articles/10.3389/fphys.2020.00979/ful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3.png"/><Relationship Id="rId7"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523125"/>
            <a:ext cx="8520600" cy="104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5000"/>
              <a:t>Reducing</a:t>
            </a:r>
            <a:r>
              <a:rPr lang="en" sz="5000"/>
              <a:t> Resting Heart Rate </a:t>
            </a:r>
            <a:endParaRPr sz="5000"/>
          </a:p>
        </p:txBody>
      </p:sp>
      <p:sp>
        <p:nvSpPr>
          <p:cNvPr id="55" name="Google Shape;55;p13"/>
          <p:cNvSpPr txBox="1"/>
          <p:nvPr>
            <p:ph idx="1" type="subTitle"/>
          </p:nvPr>
        </p:nvSpPr>
        <p:spPr>
          <a:xfrm>
            <a:off x="311700" y="15644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Sly Espinoza</a:t>
            </a:r>
            <a:endParaRPr/>
          </a:p>
        </p:txBody>
      </p:sp>
      <p:pic>
        <p:nvPicPr>
          <p:cNvPr id="56" name="Google Shape;56;p13"/>
          <p:cNvPicPr preferRelativeResize="0"/>
          <p:nvPr/>
        </p:nvPicPr>
        <p:blipFill>
          <a:blip r:embed="rId3">
            <a:alphaModFix/>
          </a:blip>
          <a:stretch>
            <a:fillRect/>
          </a:stretch>
        </p:blipFill>
        <p:spPr>
          <a:xfrm>
            <a:off x="2646064" y="2209050"/>
            <a:ext cx="3851876" cy="2877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Day 4</a:t>
            </a:r>
            <a:endParaRPr/>
          </a:p>
        </p:txBody>
      </p:sp>
      <p:sp>
        <p:nvSpPr>
          <p:cNvPr id="120" name="Google Shape;120;p22"/>
          <p:cNvSpPr txBox="1"/>
          <p:nvPr>
            <p:ph idx="1" type="body"/>
          </p:nvPr>
        </p:nvSpPr>
        <p:spPr>
          <a:xfrm>
            <a:off x="311700" y="1152475"/>
            <a:ext cx="5403300" cy="3416400"/>
          </a:xfrm>
          <a:prstGeom prst="rect">
            <a:avLst/>
          </a:prstGeom>
        </p:spPr>
        <p:txBody>
          <a:bodyPr anchorCtr="0" anchor="t" bIns="91425" lIns="91425" spcFirstLastPara="1" rIns="91425" wrap="square" tIns="91425">
            <a:normAutofit/>
          </a:bodyPr>
          <a:lstStyle/>
          <a:p>
            <a:pPr indent="-304800" lvl="0" marL="457200" rtl="0" algn="l">
              <a:lnSpc>
                <a:spcPct val="105000"/>
              </a:lnSpc>
              <a:spcBef>
                <a:spcPts val="0"/>
              </a:spcBef>
              <a:spcAft>
                <a:spcPts val="0"/>
              </a:spcAft>
              <a:buSzPts val="1200"/>
              <a:buChar char="●"/>
            </a:pPr>
            <a:r>
              <a:rPr lang="en" sz="1200"/>
              <a:t>Body Weight: 172.5</a:t>
            </a:r>
            <a:endParaRPr sz="1200"/>
          </a:p>
          <a:p>
            <a:pPr indent="-304800" lvl="0" marL="457200" rtl="0" algn="l">
              <a:lnSpc>
                <a:spcPct val="105000"/>
              </a:lnSpc>
              <a:spcBef>
                <a:spcPts val="0"/>
              </a:spcBef>
              <a:spcAft>
                <a:spcPts val="0"/>
              </a:spcAft>
              <a:buSzPts val="1200"/>
              <a:buChar char="●"/>
            </a:pPr>
            <a:r>
              <a:rPr lang="en" sz="1200"/>
              <a:t>BMI: 27</a:t>
            </a:r>
            <a:endParaRPr sz="1200"/>
          </a:p>
          <a:p>
            <a:pPr indent="-304800" lvl="0" marL="457200" rtl="0" algn="l">
              <a:lnSpc>
                <a:spcPct val="105000"/>
              </a:lnSpc>
              <a:spcBef>
                <a:spcPts val="0"/>
              </a:spcBef>
              <a:spcAft>
                <a:spcPts val="0"/>
              </a:spcAft>
              <a:buSzPts val="1200"/>
              <a:buChar char="●"/>
            </a:pPr>
            <a:r>
              <a:rPr lang="en" sz="1200"/>
              <a:t>Water Mass %: 53.9</a:t>
            </a:r>
            <a:endParaRPr sz="1200"/>
          </a:p>
          <a:p>
            <a:pPr indent="-304800" lvl="0" marL="457200" rtl="0" algn="l">
              <a:lnSpc>
                <a:spcPct val="105000"/>
              </a:lnSpc>
              <a:spcBef>
                <a:spcPts val="0"/>
              </a:spcBef>
              <a:spcAft>
                <a:spcPts val="0"/>
              </a:spcAft>
              <a:buSzPts val="1200"/>
              <a:buChar char="●"/>
            </a:pPr>
            <a:r>
              <a:rPr lang="en" sz="1200"/>
              <a:t>Fat Mass %: 26</a:t>
            </a:r>
            <a:endParaRPr sz="1200"/>
          </a:p>
          <a:p>
            <a:pPr indent="-304800" lvl="0" marL="457200" rtl="0" algn="l">
              <a:lnSpc>
                <a:spcPct val="105000"/>
              </a:lnSpc>
              <a:spcBef>
                <a:spcPts val="0"/>
              </a:spcBef>
              <a:spcAft>
                <a:spcPts val="0"/>
              </a:spcAft>
              <a:buSzPts val="1200"/>
              <a:buChar char="●"/>
            </a:pPr>
            <a:r>
              <a:rPr lang="en" sz="1200"/>
              <a:t>Muscle Mass %: 70.2</a:t>
            </a:r>
            <a:endParaRPr sz="1200"/>
          </a:p>
          <a:p>
            <a:pPr indent="-304800" lvl="0" marL="457200" rtl="0" algn="l">
              <a:lnSpc>
                <a:spcPct val="105000"/>
              </a:lnSpc>
              <a:spcBef>
                <a:spcPts val="0"/>
              </a:spcBef>
              <a:spcAft>
                <a:spcPts val="0"/>
              </a:spcAft>
              <a:buSzPts val="1200"/>
              <a:buChar char="●"/>
            </a:pPr>
            <a:r>
              <a:rPr lang="en" sz="1200"/>
              <a:t>Bone Mass % 3.8</a:t>
            </a:r>
            <a:endParaRPr sz="1200"/>
          </a:p>
          <a:p>
            <a:pPr indent="-304800" lvl="0" marL="457200" rtl="0" algn="l">
              <a:lnSpc>
                <a:spcPct val="105000"/>
              </a:lnSpc>
              <a:spcBef>
                <a:spcPts val="0"/>
              </a:spcBef>
              <a:spcAft>
                <a:spcPts val="0"/>
              </a:spcAft>
              <a:buSzPts val="1200"/>
              <a:buChar char="-"/>
            </a:pPr>
            <a:r>
              <a:rPr lang="en" sz="1200"/>
              <a:t>Breakfast: Half of a protein cinnamon raisin bagel, 2 eggs, white rice</a:t>
            </a:r>
            <a:endParaRPr sz="1200"/>
          </a:p>
          <a:p>
            <a:pPr indent="-304800" lvl="0" marL="457200" rtl="0" algn="l">
              <a:lnSpc>
                <a:spcPct val="105000"/>
              </a:lnSpc>
              <a:spcBef>
                <a:spcPts val="0"/>
              </a:spcBef>
              <a:spcAft>
                <a:spcPts val="0"/>
              </a:spcAft>
              <a:buSzPts val="1200"/>
              <a:buChar char="-"/>
            </a:pPr>
            <a:r>
              <a:rPr lang="en" sz="1200"/>
              <a:t>Lunch: caesar salad, 2 peanut butter and jelly sandwiches</a:t>
            </a:r>
            <a:endParaRPr sz="1200"/>
          </a:p>
          <a:p>
            <a:pPr indent="-304800" lvl="0" marL="457200" rtl="0" algn="l">
              <a:lnSpc>
                <a:spcPct val="105000"/>
              </a:lnSpc>
              <a:spcBef>
                <a:spcPts val="0"/>
              </a:spcBef>
              <a:spcAft>
                <a:spcPts val="0"/>
              </a:spcAft>
              <a:buSzPts val="1200"/>
              <a:buChar char="-"/>
            </a:pPr>
            <a:r>
              <a:rPr lang="en" sz="1200"/>
              <a:t>Dinner: lightly breaded chicken tenders</a:t>
            </a:r>
            <a:endParaRPr sz="1200"/>
          </a:p>
          <a:p>
            <a:pPr indent="-304800" lvl="0" marL="457200" rtl="0" algn="l">
              <a:lnSpc>
                <a:spcPct val="105000"/>
              </a:lnSpc>
              <a:spcBef>
                <a:spcPts val="0"/>
              </a:spcBef>
              <a:spcAft>
                <a:spcPts val="0"/>
              </a:spcAft>
              <a:buSzPts val="1200"/>
              <a:buChar char="-"/>
            </a:pPr>
            <a:r>
              <a:rPr lang="en" sz="1200"/>
              <a:t>Snacks: 1 banana, whole wheat ritz crackers, 2 boiled eggs (egg whites only), white rice with green beans, peas, and corn</a:t>
            </a:r>
            <a:endParaRPr sz="1200"/>
          </a:p>
          <a:p>
            <a:pPr indent="-304800" lvl="0" marL="457200" rtl="0" algn="l">
              <a:lnSpc>
                <a:spcPct val="105000"/>
              </a:lnSpc>
              <a:spcBef>
                <a:spcPts val="0"/>
              </a:spcBef>
              <a:spcAft>
                <a:spcPts val="0"/>
              </a:spcAft>
              <a:buSzPts val="1200"/>
              <a:buChar char="-"/>
            </a:pPr>
            <a:r>
              <a:rPr lang="en" sz="1200"/>
              <a:t>Fluids: water, almond milk</a:t>
            </a:r>
            <a:endParaRPr sz="1200"/>
          </a:p>
          <a:p>
            <a:pPr indent="-304800" lvl="0" marL="457200" rtl="0" algn="l">
              <a:lnSpc>
                <a:spcPct val="105000"/>
              </a:lnSpc>
              <a:spcBef>
                <a:spcPts val="0"/>
              </a:spcBef>
              <a:spcAft>
                <a:spcPts val="0"/>
              </a:spcAft>
              <a:buSzPts val="1200"/>
              <a:buChar char="-"/>
            </a:pPr>
            <a:r>
              <a:rPr lang="en" sz="1200"/>
              <a:t>Workout: 2 mile run</a:t>
            </a:r>
            <a:endParaRPr/>
          </a:p>
        </p:txBody>
      </p:sp>
      <p:pic>
        <p:nvPicPr>
          <p:cNvPr id="121" name="Google Shape;121;p22"/>
          <p:cNvPicPr preferRelativeResize="0"/>
          <p:nvPr/>
        </p:nvPicPr>
        <p:blipFill>
          <a:blip r:embed="rId3">
            <a:alphaModFix/>
          </a:blip>
          <a:stretch>
            <a:fillRect/>
          </a:stretch>
        </p:blipFill>
        <p:spPr>
          <a:xfrm>
            <a:off x="5858175" y="1017725"/>
            <a:ext cx="2028439" cy="3820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Day 5</a:t>
            </a:r>
            <a:endParaRPr/>
          </a:p>
        </p:txBody>
      </p:sp>
      <p:sp>
        <p:nvSpPr>
          <p:cNvPr id="127" name="Google Shape;127;p23"/>
          <p:cNvSpPr txBox="1"/>
          <p:nvPr>
            <p:ph idx="1" type="body"/>
          </p:nvPr>
        </p:nvSpPr>
        <p:spPr>
          <a:xfrm>
            <a:off x="311700" y="1152475"/>
            <a:ext cx="5235600" cy="3416400"/>
          </a:xfrm>
          <a:prstGeom prst="rect">
            <a:avLst/>
          </a:prstGeom>
        </p:spPr>
        <p:txBody>
          <a:bodyPr anchorCtr="0" anchor="t" bIns="91425" lIns="91425" spcFirstLastPara="1" rIns="91425" wrap="square" tIns="91425">
            <a:normAutofit/>
          </a:bodyPr>
          <a:lstStyle/>
          <a:p>
            <a:pPr indent="-304800" lvl="0" marL="457200" rtl="0" algn="l">
              <a:lnSpc>
                <a:spcPct val="105000"/>
              </a:lnSpc>
              <a:spcBef>
                <a:spcPts val="0"/>
              </a:spcBef>
              <a:spcAft>
                <a:spcPts val="0"/>
              </a:spcAft>
              <a:buSzPts val="1200"/>
              <a:buChar char="●"/>
            </a:pPr>
            <a:r>
              <a:rPr lang="en" sz="1200"/>
              <a:t>Body Weight: 172.4 lbs</a:t>
            </a:r>
            <a:endParaRPr sz="1200"/>
          </a:p>
          <a:p>
            <a:pPr indent="-304800" lvl="0" marL="457200" rtl="0" algn="l">
              <a:lnSpc>
                <a:spcPct val="105000"/>
              </a:lnSpc>
              <a:spcBef>
                <a:spcPts val="0"/>
              </a:spcBef>
              <a:spcAft>
                <a:spcPts val="0"/>
              </a:spcAft>
              <a:buSzPts val="1200"/>
              <a:buChar char="●"/>
            </a:pPr>
            <a:r>
              <a:rPr lang="en" sz="1200"/>
              <a:t>BMI: 27</a:t>
            </a:r>
            <a:endParaRPr sz="1200"/>
          </a:p>
          <a:p>
            <a:pPr indent="-304800" lvl="0" marL="457200" rtl="0" algn="l">
              <a:lnSpc>
                <a:spcPct val="105000"/>
              </a:lnSpc>
              <a:spcBef>
                <a:spcPts val="0"/>
              </a:spcBef>
              <a:spcAft>
                <a:spcPts val="0"/>
              </a:spcAft>
              <a:buSzPts val="1200"/>
              <a:buChar char="●"/>
            </a:pPr>
            <a:r>
              <a:rPr lang="en" sz="1200"/>
              <a:t>Water Mass %: 54.2</a:t>
            </a:r>
            <a:endParaRPr sz="1200"/>
          </a:p>
          <a:p>
            <a:pPr indent="-304800" lvl="0" marL="457200" rtl="0" algn="l">
              <a:lnSpc>
                <a:spcPct val="105000"/>
              </a:lnSpc>
              <a:spcBef>
                <a:spcPts val="0"/>
              </a:spcBef>
              <a:spcAft>
                <a:spcPts val="0"/>
              </a:spcAft>
              <a:buSzPts val="1200"/>
              <a:buChar char="●"/>
            </a:pPr>
            <a:r>
              <a:rPr lang="en" sz="1200"/>
              <a:t>Fat Mass %: 25.3</a:t>
            </a:r>
            <a:endParaRPr sz="1200"/>
          </a:p>
          <a:p>
            <a:pPr indent="-304800" lvl="0" marL="457200" rtl="0" algn="l">
              <a:lnSpc>
                <a:spcPct val="105000"/>
              </a:lnSpc>
              <a:spcBef>
                <a:spcPts val="0"/>
              </a:spcBef>
              <a:spcAft>
                <a:spcPts val="0"/>
              </a:spcAft>
              <a:buSzPts val="1200"/>
              <a:buChar char="●"/>
            </a:pPr>
            <a:r>
              <a:rPr lang="en" sz="1200"/>
              <a:t>Muscle Mass %: 70.9</a:t>
            </a:r>
            <a:endParaRPr sz="1200"/>
          </a:p>
          <a:p>
            <a:pPr indent="-304800" lvl="0" marL="457200" rtl="0" algn="l">
              <a:lnSpc>
                <a:spcPct val="105000"/>
              </a:lnSpc>
              <a:spcBef>
                <a:spcPts val="0"/>
              </a:spcBef>
              <a:spcAft>
                <a:spcPts val="0"/>
              </a:spcAft>
              <a:buSzPts val="1200"/>
              <a:buChar char="●"/>
            </a:pPr>
            <a:r>
              <a:rPr lang="en" sz="1200"/>
              <a:t>Bone Mass % 3.8</a:t>
            </a:r>
            <a:endParaRPr sz="1200"/>
          </a:p>
          <a:p>
            <a:pPr indent="-304800" lvl="0" marL="457200" rtl="0" algn="l">
              <a:lnSpc>
                <a:spcPct val="105000"/>
              </a:lnSpc>
              <a:spcBef>
                <a:spcPts val="0"/>
              </a:spcBef>
              <a:spcAft>
                <a:spcPts val="0"/>
              </a:spcAft>
              <a:buSzPts val="1200"/>
              <a:buChar char="-"/>
            </a:pPr>
            <a:r>
              <a:rPr lang="en" sz="1200"/>
              <a:t>Breakfast: 1 banana, vanilla greek yogurt</a:t>
            </a:r>
            <a:endParaRPr sz="1200"/>
          </a:p>
          <a:p>
            <a:pPr indent="-304800" lvl="0" marL="457200" rtl="0" algn="l">
              <a:lnSpc>
                <a:spcPct val="105000"/>
              </a:lnSpc>
              <a:spcBef>
                <a:spcPts val="0"/>
              </a:spcBef>
              <a:spcAft>
                <a:spcPts val="0"/>
              </a:spcAft>
              <a:buSzPts val="1200"/>
              <a:buChar char="-"/>
            </a:pPr>
            <a:r>
              <a:rPr lang="en" sz="1200"/>
              <a:t>Lunch: chicken with white rice, mushrooms, bell peppers, squash, and green onion</a:t>
            </a:r>
            <a:endParaRPr sz="1200"/>
          </a:p>
          <a:p>
            <a:pPr indent="-304800" lvl="0" marL="457200" rtl="0" algn="l">
              <a:lnSpc>
                <a:spcPct val="105000"/>
              </a:lnSpc>
              <a:spcBef>
                <a:spcPts val="0"/>
              </a:spcBef>
              <a:spcAft>
                <a:spcPts val="0"/>
              </a:spcAft>
              <a:buSzPts val="1200"/>
              <a:buChar char="-"/>
            </a:pPr>
            <a:r>
              <a:rPr lang="en" sz="1200"/>
              <a:t>Dinner: lightly breaded chicken breast, mexican rice, black beans</a:t>
            </a:r>
            <a:endParaRPr sz="1200"/>
          </a:p>
          <a:p>
            <a:pPr indent="-304800" lvl="0" marL="457200" rtl="0" algn="l">
              <a:lnSpc>
                <a:spcPct val="105000"/>
              </a:lnSpc>
              <a:spcBef>
                <a:spcPts val="0"/>
              </a:spcBef>
              <a:spcAft>
                <a:spcPts val="0"/>
              </a:spcAft>
              <a:buSzPts val="1200"/>
              <a:buChar char="-"/>
            </a:pPr>
            <a:r>
              <a:rPr lang="en" sz="1200"/>
              <a:t>Snacks: protein bar, 1 banana, baked hot cheetos, 2 slices of pizza, 1 breadstick, 1 fudge popsicle </a:t>
            </a:r>
            <a:endParaRPr sz="1200"/>
          </a:p>
          <a:p>
            <a:pPr indent="-304800" lvl="0" marL="457200" rtl="0" algn="l">
              <a:lnSpc>
                <a:spcPct val="105000"/>
              </a:lnSpc>
              <a:spcBef>
                <a:spcPts val="0"/>
              </a:spcBef>
              <a:spcAft>
                <a:spcPts val="0"/>
              </a:spcAft>
              <a:buSzPts val="1200"/>
              <a:buChar char="-"/>
            </a:pPr>
            <a:r>
              <a:rPr lang="en" sz="1200"/>
              <a:t>Fluids: water</a:t>
            </a:r>
            <a:endParaRPr sz="1200"/>
          </a:p>
          <a:p>
            <a:pPr indent="-304800" lvl="0" marL="457200" rtl="0" algn="l">
              <a:lnSpc>
                <a:spcPct val="105000"/>
              </a:lnSpc>
              <a:spcBef>
                <a:spcPts val="0"/>
              </a:spcBef>
              <a:spcAft>
                <a:spcPts val="0"/>
              </a:spcAft>
              <a:buSzPts val="1200"/>
              <a:buChar char="-"/>
            </a:pPr>
            <a:r>
              <a:rPr lang="en" sz="1200"/>
              <a:t>Workout: 100 pushups and 100 situps</a:t>
            </a:r>
            <a:endParaRPr/>
          </a:p>
        </p:txBody>
      </p:sp>
      <p:pic>
        <p:nvPicPr>
          <p:cNvPr id="128" name="Google Shape;128;p23"/>
          <p:cNvPicPr preferRelativeResize="0"/>
          <p:nvPr/>
        </p:nvPicPr>
        <p:blipFill>
          <a:blip r:embed="rId3">
            <a:alphaModFix/>
          </a:blip>
          <a:stretch>
            <a:fillRect/>
          </a:stretch>
        </p:blipFill>
        <p:spPr>
          <a:xfrm>
            <a:off x="5806825" y="445025"/>
            <a:ext cx="3025473"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Day 6</a:t>
            </a:r>
            <a:endParaRPr/>
          </a:p>
        </p:txBody>
      </p:sp>
      <p:sp>
        <p:nvSpPr>
          <p:cNvPr id="134" name="Google Shape;134;p24"/>
          <p:cNvSpPr txBox="1"/>
          <p:nvPr>
            <p:ph idx="1" type="body"/>
          </p:nvPr>
        </p:nvSpPr>
        <p:spPr>
          <a:xfrm>
            <a:off x="311700" y="1152475"/>
            <a:ext cx="4908000" cy="3416400"/>
          </a:xfrm>
          <a:prstGeom prst="rect">
            <a:avLst/>
          </a:prstGeom>
        </p:spPr>
        <p:txBody>
          <a:bodyPr anchorCtr="0" anchor="t" bIns="91425" lIns="91425" spcFirstLastPara="1" rIns="91425" wrap="square" tIns="91425">
            <a:normAutofit/>
          </a:bodyPr>
          <a:lstStyle/>
          <a:p>
            <a:pPr indent="-304800" lvl="0" marL="457200" rtl="0" algn="l">
              <a:lnSpc>
                <a:spcPct val="105000"/>
              </a:lnSpc>
              <a:spcBef>
                <a:spcPts val="0"/>
              </a:spcBef>
              <a:spcAft>
                <a:spcPts val="0"/>
              </a:spcAft>
              <a:buSzPts val="1200"/>
              <a:buChar char="●"/>
            </a:pPr>
            <a:r>
              <a:rPr lang="en" sz="1200"/>
              <a:t>Body Weight: 172.3 lbs</a:t>
            </a:r>
            <a:endParaRPr sz="1200"/>
          </a:p>
          <a:p>
            <a:pPr indent="-304800" lvl="0" marL="457200" rtl="0" algn="l">
              <a:lnSpc>
                <a:spcPct val="105000"/>
              </a:lnSpc>
              <a:spcBef>
                <a:spcPts val="0"/>
              </a:spcBef>
              <a:spcAft>
                <a:spcPts val="0"/>
              </a:spcAft>
              <a:buSzPts val="1200"/>
              <a:buChar char="●"/>
            </a:pPr>
            <a:r>
              <a:rPr lang="en" sz="1200"/>
              <a:t>BMI: 27</a:t>
            </a:r>
            <a:endParaRPr sz="1200"/>
          </a:p>
          <a:p>
            <a:pPr indent="-304800" lvl="0" marL="457200" rtl="0" algn="l">
              <a:lnSpc>
                <a:spcPct val="105000"/>
              </a:lnSpc>
              <a:spcBef>
                <a:spcPts val="0"/>
              </a:spcBef>
              <a:spcAft>
                <a:spcPts val="0"/>
              </a:spcAft>
              <a:buSzPts val="1200"/>
              <a:buChar char="●"/>
            </a:pPr>
            <a:r>
              <a:rPr lang="en" sz="1200"/>
              <a:t>Water Mass %: 54.6</a:t>
            </a:r>
            <a:endParaRPr sz="1200"/>
          </a:p>
          <a:p>
            <a:pPr indent="-304800" lvl="0" marL="457200" rtl="0" algn="l">
              <a:lnSpc>
                <a:spcPct val="105000"/>
              </a:lnSpc>
              <a:spcBef>
                <a:spcPts val="0"/>
              </a:spcBef>
              <a:spcAft>
                <a:spcPts val="0"/>
              </a:spcAft>
              <a:buSzPts val="1200"/>
              <a:buChar char="●"/>
            </a:pPr>
            <a:r>
              <a:rPr lang="en" sz="1200"/>
              <a:t>Fat Mass %: 24.6</a:t>
            </a:r>
            <a:endParaRPr sz="1200"/>
          </a:p>
          <a:p>
            <a:pPr indent="-304800" lvl="0" marL="457200" rtl="0" algn="l">
              <a:lnSpc>
                <a:spcPct val="105000"/>
              </a:lnSpc>
              <a:spcBef>
                <a:spcPts val="0"/>
              </a:spcBef>
              <a:spcAft>
                <a:spcPts val="0"/>
              </a:spcAft>
              <a:buSzPts val="1200"/>
              <a:buChar char="●"/>
            </a:pPr>
            <a:r>
              <a:rPr lang="en" sz="1200"/>
              <a:t>Muscle Mass %: 71.6</a:t>
            </a:r>
            <a:endParaRPr sz="1200"/>
          </a:p>
          <a:p>
            <a:pPr indent="-304800" lvl="0" marL="457200" rtl="0" algn="l">
              <a:lnSpc>
                <a:spcPct val="105000"/>
              </a:lnSpc>
              <a:spcBef>
                <a:spcPts val="0"/>
              </a:spcBef>
              <a:spcAft>
                <a:spcPts val="0"/>
              </a:spcAft>
              <a:buSzPts val="1200"/>
              <a:buChar char="●"/>
            </a:pPr>
            <a:r>
              <a:rPr lang="en" sz="1200"/>
              <a:t>Bone Mass % 3.8</a:t>
            </a:r>
            <a:endParaRPr sz="1200"/>
          </a:p>
          <a:p>
            <a:pPr indent="-304800" lvl="0" marL="457200" rtl="0" algn="l">
              <a:lnSpc>
                <a:spcPct val="105000"/>
              </a:lnSpc>
              <a:spcBef>
                <a:spcPts val="0"/>
              </a:spcBef>
              <a:spcAft>
                <a:spcPts val="0"/>
              </a:spcAft>
              <a:buSzPts val="1200"/>
              <a:buChar char="-"/>
            </a:pPr>
            <a:r>
              <a:rPr lang="en" sz="1200"/>
              <a:t>Breakfast: 1 banana, protein bagel, vanilla greek yogurt</a:t>
            </a:r>
            <a:endParaRPr sz="1200"/>
          </a:p>
          <a:p>
            <a:pPr indent="-304800" lvl="0" marL="457200" rtl="0" algn="l">
              <a:lnSpc>
                <a:spcPct val="105000"/>
              </a:lnSpc>
              <a:spcBef>
                <a:spcPts val="0"/>
              </a:spcBef>
              <a:spcAft>
                <a:spcPts val="0"/>
              </a:spcAft>
              <a:buSzPts val="1200"/>
              <a:buChar char="-"/>
            </a:pPr>
            <a:r>
              <a:rPr lang="en" sz="1200"/>
              <a:t>Lunch: creamy tomato pasta</a:t>
            </a:r>
            <a:endParaRPr sz="1200"/>
          </a:p>
          <a:p>
            <a:pPr indent="-304800" lvl="0" marL="457200" rtl="0" algn="l">
              <a:lnSpc>
                <a:spcPct val="105000"/>
              </a:lnSpc>
              <a:spcBef>
                <a:spcPts val="0"/>
              </a:spcBef>
              <a:spcAft>
                <a:spcPts val="0"/>
              </a:spcAft>
              <a:buSzPts val="1200"/>
              <a:buChar char="-"/>
            </a:pPr>
            <a:r>
              <a:rPr lang="en" sz="1200"/>
              <a:t>Dinner: mexican rice, chicken, salad</a:t>
            </a:r>
            <a:endParaRPr sz="1200"/>
          </a:p>
          <a:p>
            <a:pPr indent="-304800" lvl="0" marL="457200" rtl="0" algn="l">
              <a:lnSpc>
                <a:spcPct val="105000"/>
              </a:lnSpc>
              <a:spcBef>
                <a:spcPts val="0"/>
              </a:spcBef>
              <a:spcAft>
                <a:spcPts val="0"/>
              </a:spcAft>
              <a:buSzPts val="1200"/>
              <a:buChar char="-"/>
            </a:pPr>
            <a:r>
              <a:rPr lang="en" sz="1200"/>
              <a:t>Snacks: gerber baby biscuits, pb&amp;j, baked hot cheetos</a:t>
            </a:r>
            <a:endParaRPr sz="1200"/>
          </a:p>
          <a:p>
            <a:pPr indent="-304800" lvl="0" marL="457200" rtl="0" algn="l">
              <a:lnSpc>
                <a:spcPct val="105000"/>
              </a:lnSpc>
              <a:spcBef>
                <a:spcPts val="0"/>
              </a:spcBef>
              <a:spcAft>
                <a:spcPts val="0"/>
              </a:spcAft>
              <a:buSzPts val="1200"/>
              <a:buChar char="-"/>
            </a:pPr>
            <a:r>
              <a:rPr lang="en" sz="1200"/>
              <a:t>Fluids: water, milk</a:t>
            </a:r>
            <a:endParaRPr sz="1200"/>
          </a:p>
          <a:p>
            <a:pPr indent="-304800" lvl="0" marL="457200" rtl="0" algn="l">
              <a:lnSpc>
                <a:spcPct val="105000"/>
              </a:lnSpc>
              <a:spcBef>
                <a:spcPts val="0"/>
              </a:spcBef>
              <a:spcAft>
                <a:spcPts val="0"/>
              </a:spcAft>
              <a:buSzPts val="1200"/>
              <a:buChar char="-"/>
            </a:pPr>
            <a:r>
              <a:rPr lang="en" sz="1200"/>
              <a:t>Workout: 200 pushups and 200 sit ups</a:t>
            </a:r>
            <a:endParaRPr/>
          </a:p>
        </p:txBody>
      </p:sp>
      <p:pic>
        <p:nvPicPr>
          <p:cNvPr id="135" name="Google Shape;135;p24"/>
          <p:cNvPicPr preferRelativeResize="0"/>
          <p:nvPr/>
        </p:nvPicPr>
        <p:blipFill>
          <a:blip r:embed="rId3">
            <a:alphaModFix/>
          </a:blip>
          <a:stretch>
            <a:fillRect/>
          </a:stretch>
        </p:blipFill>
        <p:spPr>
          <a:xfrm>
            <a:off x="5288275" y="445013"/>
            <a:ext cx="3581024" cy="3820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Day 7</a:t>
            </a:r>
            <a:endParaRPr/>
          </a:p>
        </p:txBody>
      </p:sp>
      <p:sp>
        <p:nvSpPr>
          <p:cNvPr id="141" name="Google Shape;141;p25"/>
          <p:cNvSpPr txBox="1"/>
          <p:nvPr>
            <p:ph idx="1" type="body"/>
          </p:nvPr>
        </p:nvSpPr>
        <p:spPr>
          <a:xfrm>
            <a:off x="311700" y="1152475"/>
            <a:ext cx="5045100" cy="3416400"/>
          </a:xfrm>
          <a:prstGeom prst="rect">
            <a:avLst/>
          </a:prstGeom>
        </p:spPr>
        <p:txBody>
          <a:bodyPr anchorCtr="0" anchor="t" bIns="91425" lIns="91425" spcFirstLastPara="1" rIns="91425" wrap="square" tIns="91425">
            <a:normAutofit/>
          </a:bodyPr>
          <a:lstStyle/>
          <a:p>
            <a:pPr indent="-304800" lvl="0" marL="457200" rtl="0" algn="l">
              <a:lnSpc>
                <a:spcPct val="105000"/>
              </a:lnSpc>
              <a:spcBef>
                <a:spcPts val="0"/>
              </a:spcBef>
              <a:spcAft>
                <a:spcPts val="0"/>
              </a:spcAft>
              <a:buSzPts val="1200"/>
              <a:buChar char="●"/>
            </a:pPr>
            <a:r>
              <a:rPr lang="en" sz="1200"/>
              <a:t>RHR: 44 BPM</a:t>
            </a:r>
            <a:endParaRPr sz="1200"/>
          </a:p>
          <a:p>
            <a:pPr indent="-304800" lvl="0" marL="457200" rtl="0" algn="l">
              <a:lnSpc>
                <a:spcPct val="105000"/>
              </a:lnSpc>
              <a:spcBef>
                <a:spcPts val="0"/>
              </a:spcBef>
              <a:spcAft>
                <a:spcPts val="0"/>
              </a:spcAft>
              <a:buSzPts val="1200"/>
              <a:buChar char="●"/>
            </a:pPr>
            <a:r>
              <a:rPr lang="en" sz="1200"/>
              <a:t>Body Weight: 172.5 lbs</a:t>
            </a:r>
            <a:endParaRPr sz="1200"/>
          </a:p>
          <a:p>
            <a:pPr indent="-304800" lvl="0" marL="457200" rtl="0" algn="l">
              <a:lnSpc>
                <a:spcPct val="105000"/>
              </a:lnSpc>
              <a:spcBef>
                <a:spcPts val="0"/>
              </a:spcBef>
              <a:spcAft>
                <a:spcPts val="0"/>
              </a:spcAft>
              <a:buSzPts val="1200"/>
              <a:buChar char="●"/>
            </a:pPr>
            <a:r>
              <a:rPr lang="en" sz="1200"/>
              <a:t>BMI: 27</a:t>
            </a:r>
            <a:endParaRPr sz="1200"/>
          </a:p>
          <a:p>
            <a:pPr indent="-304800" lvl="0" marL="457200" rtl="0" algn="l">
              <a:lnSpc>
                <a:spcPct val="105000"/>
              </a:lnSpc>
              <a:spcBef>
                <a:spcPts val="0"/>
              </a:spcBef>
              <a:spcAft>
                <a:spcPts val="0"/>
              </a:spcAft>
              <a:buSzPts val="1200"/>
              <a:buChar char="●"/>
            </a:pPr>
            <a:r>
              <a:rPr lang="en" sz="1200"/>
              <a:t>Water Mass %: 54</a:t>
            </a:r>
            <a:endParaRPr sz="1200"/>
          </a:p>
          <a:p>
            <a:pPr indent="-304800" lvl="0" marL="457200" rtl="0" algn="l">
              <a:lnSpc>
                <a:spcPct val="105000"/>
              </a:lnSpc>
              <a:spcBef>
                <a:spcPts val="0"/>
              </a:spcBef>
              <a:spcAft>
                <a:spcPts val="0"/>
              </a:spcAft>
              <a:buSzPts val="1200"/>
              <a:buChar char="●"/>
            </a:pPr>
            <a:r>
              <a:rPr lang="en" sz="1200"/>
              <a:t>Fat Mass %: 25.7</a:t>
            </a:r>
            <a:endParaRPr sz="1200"/>
          </a:p>
          <a:p>
            <a:pPr indent="-304800" lvl="0" marL="457200" rtl="0" algn="l">
              <a:lnSpc>
                <a:spcPct val="105000"/>
              </a:lnSpc>
              <a:spcBef>
                <a:spcPts val="0"/>
              </a:spcBef>
              <a:spcAft>
                <a:spcPts val="0"/>
              </a:spcAft>
              <a:buSzPts val="1200"/>
              <a:buChar char="●"/>
            </a:pPr>
            <a:r>
              <a:rPr lang="en" sz="1200"/>
              <a:t>Muscle Mass %: 70.5</a:t>
            </a:r>
            <a:endParaRPr sz="1200"/>
          </a:p>
          <a:p>
            <a:pPr indent="-304800" lvl="0" marL="457200" rtl="0" algn="l">
              <a:lnSpc>
                <a:spcPct val="105000"/>
              </a:lnSpc>
              <a:spcBef>
                <a:spcPts val="0"/>
              </a:spcBef>
              <a:spcAft>
                <a:spcPts val="0"/>
              </a:spcAft>
              <a:buSzPts val="1200"/>
              <a:buChar char="●"/>
            </a:pPr>
            <a:r>
              <a:rPr lang="en" sz="1200"/>
              <a:t>Bone Mass % 3.8</a:t>
            </a:r>
            <a:endParaRPr sz="1200"/>
          </a:p>
          <a:p>
            <a:pPr indent="-304800" lvl="0" marL="457200" rtl="0" algn="l">
              <a:lnSpc>
                <a:spcPct val="105000"/>
              </a:lnSpc>
              <a:spcBef>
                <a:spcPts val="0"/>
              </a:spcBef>
              <a:spcAft>
                <a:spcPts val="0"/>
              </a:spcAft>
              <a:buSzPts val="1200"/>
              <a:buChar char="-"/>
            </a:pPr>
            <a:r>
              <a:rPr lang="en" sz="1200"/>
              <a:t>Breakfast: protein bagel with cream cheese, 1 banana</a:t>
            </a:r>
            <a:endParaRPr sz="1200"/>
          </a:p>
          <a:p>
            <a:pPr indent="-304800" lvl="0" marL="457200" rtl="0" algn="l">
              <a:lnSpc>
                <a:spcPct val="105000"/>
              </a:lnSpc>
              <a:spcBef>
                <a:spcPts val="0"/>
              </a:spcBef>
              <a:spcAft>
                <a:spcPts val="0"/>
              </a:spcAft>
              <a:buSzPts val="1200"/>
              <a:buChar char="-"/>
            </a:pPr>
            <a:r>
              <a:rPr lang="en" sz="1200"/>
              <a:t>Lunch: 2 pb&amp;j’s</a:t>
            </a:r>
            <a:endParaRPr sz="1200"/>
          </a:p>
          <a:p>
            <a:pPr indent="-304800" lvl="0" marL="457200" rtl="0" algn="l">
              <a:lnSpc>
                <a:spcPct val="105000"/>
              </a:lnSpc>
              <a:spcBef>
                <a:spcPts val="0"/>
              </a:spcBef>
              <a:spcAft>
                <a:spcPts val="0"/>
              </a:spcAft>
              <a:buSzPts val="1200"/>
              <a:buChar char="-"/>
            </a:pPr>
            <a:r>
              <a:rPr lang="en" sz="1200"/>
              <a:t>Dinner: white rice, canned salmon, lime, seaweed</a:t>
            </a:r>
            <a:endParaRPr sz="1200"/>
          </a:p>
          <a:p>
            <a:pPr indent="-304800" lvl="0" marL="457200" rtl="0" algn="l">
              <a:lnSpc>
                <a:spcPct val="105000"/>
              </a:lnSpc>
              <a:spcBef>
                <a:spcPts val="0"/>
              </a:spcBef>
              <a:spcAft>
                <a:spcPts val="0"/>
              </a:spcAft>
              <a:buSzPts val="1200"/>
              <a:buChar char="-"/>
            </a:pPr>
            <a:r>
              <a:rPr lang="en" sz="1200"/>
              <a:t>Snacks: Cheerios with whole milk</a:t>
            </a:r>
            <a:endParaRPr sz="1200"/>
          </a:p>
          <a:p>
            <a:pPr indent="-304800" lvl="0" marL="457200" rtl="0" algn="l">
              <a:lnSpc>
                <a:spcPct val="105000"/>
              </a:lnSpc>
              <a:spcBef>
                <a:spcPts val="0"/>
              </a:spcBef>
              <a:spcAft>
                <a:spcPts val="0"/>
              </a:spcAft>
              <a:buSzPts val="1200"/>
              <a:buChar char="-"/>
            </a:pPr>
            <a:r>
              <a:rPr lang="en" sz="1200"/>
              <a:t>Fluids: water, whole milk</a:t>
            </a:r>
            <a:endParaRPr sz="1200"/>
          </a:p>
          <a:p>
            <a:pPr indent="-304800" lvl="0" marL="457200" rtl="0" algn="l">
              <a:lnSpc>
                <a:spcPct val="105000"/>
              </a:lnSpc>
              <a:spcBef>
                <a:spcPts val="0"/>
              </a:spcBef>
              <a:spcAft>
                <a:spcPts val="0"/>
              </a:spcAft>
              <a:buSzPts val="1200"/>
              <a:buChar char="-"/>
            </a:pPr>
            <a:r>
              <a:rPr lang="en" sz="1200"/>
              <a:t>Workout: 300 pushups and 300 sit ups</a:t>
            </a:r>
            <a:endParaRPr/>
          </a:p>
        </p:txBody>
      </p:sp>
      <p:pic>
        <p:nvPicPr>
          <p:cNvPr id="142" name="Google Shape;142;p25"/>
          <p:cNvPicPr preferRelativeResize="0"/>
          <p:nvPr/>
        </p:nvPicPr>
        <p:blipFill>
          <a:blip r:embed="rId3">
            <a:alphaModFix/>
          </a:blip>
          <a:stretch>
            <a:fillRect/>
          </a:stretch>
        </p:blipFill>
        <p:spPr>
          <a:xfrm>
            <a:off x="5554975" y="270950"/>
            <a:ext cx="2946801" cy="4297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48" name="Google Shape;148;p26"/>
          <p:cNvSpPr txBox="1"/>
          <p:nvPr>
            <p:ph idx="1" type="body"/>
          </p:nvPr>
        </p:nvSpPr>
        <p:spPr>
          <a:xfrm>
            <a:off x="311700" y="1152475"/>
            <a:ext cx="8520600" cy="25806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
              <a:t>Resting heart rate on day one</a:t>
            </a:r>
            <a:r>
              <a:rPr lang="en"/>
              <a:t>:</a:t>
            </a:r>
            <a:r>
              <a:rPr lang="en"/>
              <a:t> 52 beats per minute</a:t>
            </a:r>
            <a:endParaRPr/>
          </a:p>
          <a:p>
            <a:pPr indent="0" lvl="0" marL="0" rtl="0" algn="l">
              <a:lnSpc>
                <a:spcPct val="200000"/>
              </a:lnSpc>
              <a:spcBef>
                <a:spcPts val="1200"/>
              </a:spcBef>
              <a:spcAft>
                <a:spcPts val="1200"/>
              </a:spcAft>
              <a:buNone/>
            </a:pPr>
            <a:r>
              <a:rPr lang="en"/>
              <a:t>Resting heart rate on day seven</a:t>
            </a:r>
            <a:r>
              <a:rPr lang="en"/>
              <a:t>:</a:t>
            </a:r>
            <a:r>
              <a:rPr lang="en"/>
              <a:t> 44 beats per minute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a:t>
            </a:r>
            <a:endParaRPr/>
          </a:p>
        </p:txBody>
      </p:sp>
      <p:sp>
        <p:nvSpPr>
          <p:cNvPr id="154" name="Google Shape;154;p27"/>
          <p:cNvSpPr txBox="1"/>
          <p:nvPr>
            <p:ph idx="1" type="body"/>
          </p:nvPr>
        </p:nvSpPr>
        <p:spPr>
          <a:xfrm>
            <a:off x="311700" y="1152475"/>
            <a:ext cx="8520600" cy="32535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Consistency</a:t>
            </a:r>
            <a:endParaRPr/>
          </a:p>
          <a:p>
            <a:pPr indent="-342900" lvl="0" marL="457200" rtl="0" algn="l">
              <a:lnSpc>
                <a:spcPct val="200000"/>
              </a:lnSpc>
              <a:spcBef>
                <a:spcPts val="0"/>
              </a:spcBef>
              <a:spcAft>
                <a:spcPts val="0"/>
              </a:spcAft>
              <a:buSzPts val="1800"/>
              <a:buChar char="-"/>
            </a:pPr>
            <a:r>
              <a:rPr lang="en"/>
              <a:t>No fancy meals, everything basic</a:t>
            </a:r>
            <a:endParaRPr/>
          </a:p>
          <a:p>
            <a:pPr indent="-342900" lvl="0" marL="457200" rtl="0" algn="l">
              <a:lnSpc>
                <a:spcPct val="200000"/>
              </a:lnSpc>
              <a:spcBef>
                <a:spcPts val="0"/>
              </a:spcBef>
              <a:spcAft>
                <a:spcPts val="0"/>
              </a:spcAft>
              <a:buSzPts val="1800"/>
              <a:buChar char="-"/>
            </a:pPr>
            <a:r>
              <a:rPr lang="en"/>
              <a:t>Healthy alternatives</a:t>
            </a:r>
            <a:endParaRPr/>
          </a:p>
          <a:p>
            <a:pPr indent="-342900" lvl="0" marL="457200" rtl="0" algn="l">
              <a:lnSpc>
                <a:spcPct val="200000"/>
              </a:lnSpc>
              <a:spcBef>
                <a:spcPts val="0"/>
              </a:spcBef>
              <a:spcAft>
                <a:spcPts val="0"/>
              </a:spcAft>
              <a:buSzPts val="1800"/>
              <a:buChar char="-"/>
            </a:pPr>
            <a:r>
              <a:rPr lang="en"/>
              <a:t>Affordable food</a:t>
            </a:r>
            <a:endParaRPr/>
          </a:p>
          <a:p>
            <a:pPr indent="-342900" lvl="0" marL="457200" rtl="0" algn="l">
              <a:lnSpc>
                <a:spcPct val="200000"/>
              </a:lnSpc>
              <a:spcBef>
                <a:spcPts val="0"/>
              </a:spcBef>
              <a:spcAft>
                <a:spcPts val="0"/>
              </a:spcAft>
              <a:buSzPts val="1800"/>
              <a:buChar char="-"/>
            </a:pPr>
            <a:r>
              <a:rPr lang="en"/>
              <a:t>Affordable workouts</a:t>
            </a:r>
            <a:endParaRPr/>
          </a:p>
          <a:p>
            <a:pPr indent="-342900" lvl="0" marL="457200" rtl="0" algn="l">
              <a:lnSpc>
                <a:spcPct val="200000"/>
              </a:lnSpc>
              <a:spcBef>
                <a:spcPts val="0"/>
              </a:spcBef>
              <a:spcAft>
                <a:spcPts val="0"/>
              </a:spcAft>
              <a:buSzPts val="1800"/>
              <a:buChar char="-"/>
            </a:pPr>
            <a:r>
              <a:rPr lang="en"/>
              <a:t>Busy but progressive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60" name="Google Shape;160;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t>To conclude, I was able to reduce my resting heart rate by 8 beats per minute. This also resulted in me losing 2 lbs and feeling healthier overall. I hope this experiment is also successful in </a:t>
            </a:r>
            <a:r>
              <a:rPr lang="en"/>
              <a:t>encouraging</a:t>
            </a:r>
            <a:r>
              <a:rPr lang="en"/>
              <a:t> my classmates to pursue a healthier lifestyle as well. CONSISTENCY IS KEY!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Sources</a:t>
            </a:r>
            <a:endParaRPr/>
          </a:p>
        </p:txBody>
      </p:sp>
      <p:sp>
        <p:nvSpPr>
          <p:cNvPr id="166" name="Google Shape;166;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u="sng">
                <a:solidFill>
                  <a:schemeClr val="hlink"/>
                </a:solidFill>
                <a:hlinkClick r:id="rId3"/>
              </a:rPr>
              <a:t>https://www.health.harvard.edu/blog/increase-in-resting-heart-rate-is-a-signal-worth-watching-201112214013</a:t>
            </a:r>
            <a:endParaRPr/>
          </a:p>
          <a:p>
            <a:pPr indent="-342900" lvl="0" marL="457200" rtl="0" algn="l">
              <a:lnSpc>
                <a:spcPct val="200000"/>
              </a:lnSpc>
              <a:spcBef>
                <a:spcPts val="0"/>
              </a:spcBef>
              <a:spcAft>
                <a:spcPts val="0"/>
              </a:spcAft>
              <a:buSzPts val="1800"/>
              <a:buChar char="●"/>
            </a:pPr>
            <a:r>
              <a:rPr lang="en" u="sng">
                <a:solidFill>
                  <a:schemeClr val="hlink"/>
                </a:solidFill>
                <a:hlinkClick r:id="rId4"/>
              </a:rPr>
              <a:t>https://www.frontiersin.org/articles/10.3389/fphys.2020.00979/full</a:t>
            </a:r>
            <a:endParaRPr/>
          </a:p>
          <a:p>
            <a:pPr indent="0" lvl="0" marL="0" rtl="0" algn="l">
              <a:lnSpc>
                <a:spcPct val="200000"/>
              </a:lnSpc>
              <a:spcBef>
                <a:spcPts val="1200"/>
              </a:spcBef>
              <a:spcAft>
                <a:spcPts val="0"/>
              </a:spcAft>
              <a:buNone/>
            </a:pPr>
            <a:r>
              <a:t/>
            </a:r>
            <a:endParaRPr/>
          </a:p>
          <a:p>
            <a:pPr indent="0" lvl="0" marL="0" rtl="0" algn="l">
              <a:lnSpc>
                <a:spcPct val="200000"/>
              </a:lnSpc>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a:t>
            </a:r>
            <a:endParaRPr/>
          </a:p>
        </p:txBody>
      </p:sp>
      <p:pic>
        <p:nvPicPr>
          <p:cNvPr id="172" name="Google Shape;172;p30"/>
          <p:cNvPicPr preferRelativeResize="0"/>
          <p:nvPr/>
        </p:nvPicPr>
        <p:blipFill>
          <a:blip r:embed="rId3">
            <a:alphaModFix/>
          </a:blip>
          <a:stretch>
            <a:fillRect/>
          </a:stretch>
        </p:blipFill>
        <p:spPr>
          <a:xfrm>
            <a:off x="1912688" y="1151650"/>
            <a:ext cx="5318625" cy="3526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When you sit quietly, your heart slips into a slower, steady pace known as your resting heart rate. This resting heart rate tends to be stable from day to day. The usual range for resting heart rate is anywhere between 60 and 90 beats per minute. Above 90 is considered high. An increase in your resting heart rate over time may be a signal of heart trouble ahead. Some ways to lower your resting heart rate include exercising, losing weight, and reducing stress.</a:t>
            </a:r>
            <a:endParaRPr/>
          </a:p>
          <a:p>
            <a:pPr indent="0" lvl="0" marL="0" rtl="0" algn="l">
              <a:spcBef>
                <a:spcPts val="1500"/>
              </a:spcBef>
              <a:spcAft>
                <a:spcPts val="0"/>
              </a:spcAft>
              <a:buNone/>
            </a:pPr>
            <a:r>
              <a:t/>
            </a:r>
            <a:endParaRPr/>
          </a:p>
          <a:p>
            <a:pPr indent="0" lvl="0" marL="0" rtl="0" algn="l">
              <a:spcBef>
                <a:spcPts val="0"/>
              </a:spcBef>
              <a:spcAft>
                <a:spcPts val="1200"/>
              </a:spcAft>
              <a:buNone/>
            </a:pPr>
            <a:r>
              <a:t/>
            </a:r>
            <a:endParaRPr/>
          </a:p>
        </p:txBody>
      </p:sp>
      <p:pic>
        <p:nvPicPr>
          <p:cNvPr id="63" name="Google Shape;63;p14"/>
          <p:cNvPicPr preferRelativeResize="0"/>
          <p:nvPr/>
        </p:nvPicPr>
        <p:blipFill>
          <a:blip r:embed="rId3">
            <a:alphaModFix/>
          </a:blip>
          <a:stretch>
            <a:fillRect/>
          </a:stretch>
        </p:blipFill>
        <p:spPr>
          <a:xfrm>
            <a:off x="3366900" y="3155825"/>
            <a:ext cx="2410200" cy="1807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Purpose</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aim of this study was to </a:t>
            </a:r>
            <a:r>
              <a:rPr lang="en"/>
              <a:t>verify</a:t>
            </a:r>
            <a:r>
              <a:rPr lang="en"/>
              <a:t> if intensive exercise and healthy eating habits could lower a resting heart rate in just 1 week.</a:t>
            </a:r>
            <a:endParaRPr/>
          </a:p>
          <a:p>
            <a:pPr indent="0" lvl="0" marL="0" rtl="0" algn="l">
              <a:spcBef>
                <a:spcPts val="1200"/>
              </a:spcBef>
              <a:spcAft>
                <a:spcPts val="1200"/>
              </a:spcAft>
              <a:buNone/>
            </a:pPr>
            <a:r>
              <a:t/>
            </a:r>
            <a:endParaRPr/>
          </a:p>
        </p:txBody>
      </p:sp>
      <p:pic>
        <p:nvPicPr>
          <p:cNvPr id="70" name="Google Shape;70;p15"/>
          <p:cNvPicPr preferRelativeResize="0"/>
          <p:nvPr/>
        </p:nvPicPr>
        <p:blipFill>
          <a:blip r:embed="rId3">
            <a:alphaModFix/>
          </a:blip>
          <a:stretch>
            <a:fillRect/>
          </a:stretch>
        </p:blipFill>
        <p:spPr>
          <a:xfrm>
            <a:off x="2687202" y="2173575"/>
            <a:ext cx="3769575" cy="25130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313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Materials</a:t>
            </a:r>
            <a:endParaRPr/>
          </a:p>
        </p:txBody>
      </p:sp>
      <p:sp>
        <p:nvSpPr>
          <p:cNvPr id="76" name="Google Shape;76;p16"/>
          <p:cNvSpPr txBox="1"/>
          <p:nvPr>
            <p:ph idx="1" type="body"/>
          </p:nvPr>
        </p:nvSpPr>
        <p:spPr>
          <a:xfrm>
            <a:off x="311700" y="88600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Smart Scale (BMI, body weight, body fat %, water weight, and muscle mass)</a:t>
            </a:r>
            <a:endParaRPr/>
          </a:p>
          <a:p>
            <a:pPr indent="-342900" lvl="0" marL="457200" rtl="0" algn="l">
              <a:spcBef>
                <a:spcPts val="0"/>
              </a:spcBef>
              <a:spcAft>
                <a:spcPts val="0"/>
              </a:spcAft>
              <a:buSzPts val="1800"/>
              <a:buChar char="●"/>
            </a:pPr>
            <a:r>
              <a:rPr lang="en"/>
              <a:t>Nike Run App (distance, time, and calories)</a:t>
            </a:r>
            <a:endParaRPr/>
          </a:p>
          <a:p>
            <a:pPr indent="-342900" lvl="0" marL="457200" rtl="0" algn="l">
              <a:spcBef>
                <a:spcPts val="0"/>
              </a:spcBef>
              <a:spcAft>
                <a:spcPts val="0"/>
              </a:spcAft>
              <a:buSzPts val="1800"/>
              <a:buChar char="●"/>
            </a:pPr>
            <a:r>
              <a:rPr lang="en"/>
              <a:t>Balanced diet</a:t>
            </a:r>
            <a:endParaRPr/>
          </a:p>
          <a:p>
            <a:pPr indent="-342900" lvl="0" marL="457200" rtl="0" algn="l">
              <a:spcBef>
                <a:spcPts val="0"/>
              </a:spcBef>
              <a:spcAft>
                <a:spcPts val="0"/>
              </a:spcAft>
              <a:buSzPts val="1800"/>
              <a:buChar char="●"/>
            </a:pPr>
            <a:r>
              <a:rPr lang="en"/>
              <a:t>Yuka App</a:t>
            </a:r>
            <a:endParaRPr/>
          </a:p>
          <a:p>
            <a:pPr indent="-342900" lvl="0" marL="457200" rtl="0" algn="l">
              <a:spcBef>
                <a:spcPts val="0"/>
              </a:spcBef>
              <a:spcAft>
                <a:spcPts val="0"/>
              </a:spcAft>
              <a:buSzPts val="1800"/>
              <a:buChar char="●"/>
            </a:pPr>
            <a:r>
              <a:rPr lang="en"/>
              <a:t>Withings App </a:t>
            </a:r>
            <a:endParaRPr/>
          </a:p>
          <a:p>
            <a:pPr indent="0" lvl="0" marL="457200" rtl="0" algn="l">
              <a:spcBef>
                <a:spcPts val="1200"/>
              </a:spcBef>
              <a:spcAft>
                <a:spcPts val="1200"/>
              </a:spcAft>
              <a:buNone/>
            </a:pPr>
            <a:r>
              <a:rPr lang="en"/>
              <a:t> </a:t>
            </a:r>
            <a:endParaRPr/>
          </a:p>
        </p:txBody>
      </p:sp>
      <p:pic>
        <p:nvPicPr>
          <p:cNvPr id="77" name="Google Shape;77;p16"/>
          <p:cNvPicPr preferRelativeResize="0"/>
          <p:nvPr/>
        </p:nvPicPr>
        <p:blipFill>
          <a:blip r:embed="rId3">
            <a:alphaModFix/>
          </a:blip>
          <a:stretch>
            <a:fillRect/>
          </a:stretch>
        </p:blipFill>
        <p:spPr>
          <a:xfrm>
            <a:off x="145775" y="3013138"/>
            <a:ext cx="1521226" cy="1790925"/>
          </a:xfrm>
          <a:prstGeom prst="rect">
            <a:avLst/>
          </a:prstGeom>
          <a:noFill/>
          <a:ln>
            <a:noFill/>
          </a:ln>
        </p:spPr>
      </p:pic>
      <p:pic>
        <p:nvPicPr>
          <p:cNvPr id="78" name="Google Shape;78;p16"/>
          <p:cNvPicPr preferRelativeResize="0"/>
          <p:nvPr/>
        </p:nvPicPr>
        <p:blipFill>
          <a:blip r:embed="rId4">
            <a:alphaModFix/>
          </a:blip>
          <a:stretch>
            <a:fillRect/>
          </a:stretch>
        </p:blipFill>
        <p:spPr>
          <a:xfrm>
            <a:off x="1869350" y="3029662"/>
            <a:ext cx="1971250" cy="1790900"/>
          </a:xfrm>
          <a:prstGeom prst="rect">
            <a:avLst/>
          </a:prstGeom>
          <a:noFill/>
          <a:ln>
            <a:noFill/>
          </a:ln>
        </p:spPr>
      </p:pic>
      <p:pic>
        <p:nvPicPr>
          <p:cNvPr id="79" name="Google Shape;79;p16"/>
          <p:cNvPicPr preferRelativeResize="0"/>
          <p:nvPr/>
        </p:nvPicPr>
        <p:blipFill>
          <a:blip r:embed="rId5">
            <a:alphaModFix/>
          </a:blip>
          <a:stretch>
            <a:fillRect/>
          </a:stretch>
        </p:blipFill>
        <p:spPr>
          <a:xfrm>
            <a:off x="4042950" y="3013163"/>
            <a:ext cx="2299174" cy="1823900"/>
          </a:xfrm>
          <a:prstGeom prst="rect">
            <a:avLst/>
          </a:prstGeom>
          <a:noFill/>
          <a:ln>
            <a:noFill/>
          </a:ln>
        </p:spPr>
      </p:pic>
      <p:pic>
        <p:nvPicPr>
          <p:cNvPr id="80" name="Google Shape;80;p16"/>
          <p:cNvPicPr preferRelativeResize="0"/>
          <p:nvPr/>
        </p:nvPicPr>
        <p:blipFill>
          <a:blip r:embed="rId6">
            <a:alphaModFix/>
          </a:blip>
          <a:stretch>
            <a:fillRect/>
          </a:stretch>
        </p:blipFill>
        <p:spPr>
          <a:xfrm>
            <a:off x="6544475" y="2991025"/>
            <a:ext cx="1220086" cy="1835126"/>
          </a:xfrm>
          <a:prstGeom prst="rect">
            <a:avLst/>
          </a:prstGeom>
          <a:noFill/>
          <a:ln>
            <a:noFill/>
          </a:ln>
        </p:spPr>
      </p:pic>
      <p:pic>
        <p:nvPicPr>
          <p:cNvPr id="81" name="Google Shape;81;p16"/>
          <p:cNvPicPr preferRelativeResize="0"/>
          <p:nvPr/>
        </p:nvPicPr>
        <p:blipFill>
          <a:blip r:embed="rId7">
            <a:alphaModFix/>
          </a:blip>
          <a:stretch>
            <a:fillRect/>
          </a:stretch>
        </p:blipFill>
        <p:spPr>
          <a:xfrm>
            <a:off x="7966903" y="2996662"/>
            <a:ext cx="894723" cy="1823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a:t>
            </a:r>
            <a:endParaRPr/>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AutoNum type="arabicPeriod"/>
            </a:pPr>
            <a:r>
              <a:rPr lang="en"/>
              <a:t>A male athlete (me) will do intensive exercise for 7 consecutive days. This includes running and </a:t>
            </a:r>
            <a:r>
              <a:rPr lang="en"/>
              <a:t>bodyweight</a:t>
            </a:r>
            <a:r>
              <a:rPr lang="en"/>
              <a:t> exercises.</a:t>
            </a:r>
            <a:endParaRPr/>
          </a:p>
          <a:p>
            <a:pPr indent="-342900" lvl="0" marL="457200" rtl="0" algn="l">
              <a:lnSpc>
                <a:spcPct val="150000"/>
              </a:lnSpc>
              <a:spcBef>
                <a:spcPts val="0"/>
              </a:spcBef>
              <a:spcAft>
                <a:spcPts val="0"/>
              </a:spcAft>
              <a:buSzPts val="1800"/>
              <a:buAutoNum type="arabicPeriod"/>
            </a:pPr>
            <a:r>
              <a:rPr lang="en"/>
              <a:t>During the 7 days of exercise, a balanced diet will be consumed.</a:t>
            </a:r>
            <a:endParaRPr/>
          </a:p>
          <a:p>
            <a:pPr indent="-342900" lvl="0" marL="457200" rtl="0" algn="l">
              <a:lnSpc>
                <a:spcPct val="150000"/>
              </a:lnSpc>
              <a:spcBef>
                <a:spcPts val="0"/>
              </a:spcBef>
              <a:spcAft>
                <a:spcPts val="0"/>
              </a:spcAft>
              <a:buSzPts val="1800"/>
              <a:buAutoNum type="arabicPeriod"/>
            </a:pPr>
            <a:r>
              <a:rPr lang="en"/>
              <a:t>On day 1 and day 7, my resting </a:t>
            </a:r>
            <a:r>
              <a:rPr lang="en"/>
              <a:t>heart rate will be measured to see the difference (if any).</a:t>
            </a:r>
            <a:endParaRPr/>
          </a:p>
          <a:p>
            <a:pPr indent="-342900" lvl="0" marL="457200" rtl="0" algn="l">
              <a:lnSpc>
                <a:spcPct val="150000"/>
              </a:lnSpc>
              <a:spcBef>
                <a:spcPts val="0"/>
              </a:spcBef>
              <a:spcAft>
                <a:spcPts val="0"/>
              </a:spcAft>
              <a:buSzPts val="1800"/>
              <a:buAutoNum type="arabicPeriod"/>
            </a:pPr>
            <a:r>
              <a:rPr lang="en"/>
              <a:t>Each morning I will weigh myself, measure my BMI, body fat %, water mass %, muscle mass %, and bone mass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Procedures:</a:t>
            </a:r>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AutoNum type="arabicPeriod"/>
            </a:pPr>
            <a:r>
              <a:rPr lang="en"/>
              <a:t>Measure resting heart rate (day 1 and day 7 only)</a:t>
            </a:r>
            <a:endParaRPr/>
          </a:p>
          <a:p>
            <a:pPr indent="-342900" lvl="0" marL="457200" rtl="0" algn="l">
              <a:lnSpc>
                <a:spcPct val="200000"/>
              </a:lnSpc>
              <a:spcBef>
                <a:spcPts val="0"/>
              </a:spcBef>
              <a:spcAft>
                <a:spcPts val="0"/>
              </a:spcAft>
              <a:buSzPts val="1800"/>
              <a:buAutoNum type="arabicPeriod"/>
            </a:pPr>
            <a:r>
              <a:rPr lang="en"/>
              <a:t>Weigh in</a:t>
            </a:r>
            <a:endParaRPr/>
          </a:p>
          <a:p>
            <a:pPr indent="-342900" lvl="0" marL="457200" rtl="0" algn="l">
              <a:lnSpc>
                <a:spcPct val="200000"/>
              </a:lnSpc>
              <a:spcBef>
                <a:spcPts val="0"/>
              </a:spcBef>
              <a:spcAft>
                <a:spcPts val="0"/>
              </a:spcAft>
              <a:buSzPts val="1800"/>
              <a:buAutoNum type="arabicPeriod"/>
            </a:pPr>
            <a:r>
              <a:rPr lang="en"/>
              <a:t>Eat</a:t>
            </a:r>
            <a:endParaRPr/>
          </a:p>
          <a:p>
            <a:pPr indent="-342900" lvl="0" marL="457200" rtl="0" algn="l">
              <a:lnSpc>
                <a:spcPct val="200000"/>
              </a:lnSpc>
              <a:spcBef>
                <a:spcPts val="0"/>
              </a:spcBef>
              <a:spcAft>
                <a:spcPts val="0"/>
              </a:spcAft>
              <a:buSzPts val="1800"/>
              <a:buAutoNum type="arabicPeriod"/>
            </a:pPr>
            <a:r>
              <a:rPr lang="en"/>
              <a:t>Stretch</a:t>
            </a:r>
            <a:endParaRPr/>
          </a:p>
          <a:p>
            <a:pPr indent="-342900" lvl="0" marL="457200" rtl="0" algn="l">
              <a:lnSpc>
                <a:spcPct val="200000"/>
              </a:lnSpc>
              <a:spcBef>
                <a:spcPts val="0"/>
              </a:spcBef>
              <a:spcAft>
                <a:spcPts val="0"/>
              </a:spcAft>
              <a:buSzPts val="1800"/>
              <a:buAutoNum type="arabicPeriod"/>
            </a:pPr>
            <a:r>
              <a:rPr lang="en"/>
              <a:t>Exercise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Day 1</a:t>
            </a:r>
            <a:endParaRPr/>
          </a:p>
        </p:txBody>
      </p:sp>
      <p:sp>
        <p:nvSpPr>
          <p:cNvPr id="99" name="Google Shape;99;p19"/>
          <p:cNvSpPr txBox="1"/>
          <p:nvPr>
            <p:ph idx="1" type="body"/>
          </p:nvPr>
        </p:nvSpPr>
        <p:spPr>
          <a:xfrm>
            <a:off x="311700" y="1152475"/>
            <a:ext cx="5808900" cy="3416400"/>
          </a:xfrm>
          <a:prstGeom prst="rect">
            <a:avLst/>
          </a:prstGeom>
        </p:spPr>
        <p:txBody>
          <a:bodyPr anchorCtr="0" anchor="t" bIns="91425" lIns="91425" spcFirstLastPara="1" rIns="91425" wrap="square" tIns="91425">
            <a:normAutofit lnSpcReduction="10000"/>
          </a:bodyPr>
          <a:lstStyle/>
          <a:p>
            <a:pPr indent="-304800" lvl="0" marL="457200" rtl="0" algn="l">
              <a:spcBef>
                <a:spcPts val="0"/>
              </a:spcBef>
              <a:spcAft>
                <a:spcPts val="0"/>
              </a:spcAft>
              <a:buSzPts val="1200"/>
              <a:buChar char="●"/>
            </a:pPr>
            <a:r>
              <a:rPr lang="en" sz="1200"/>
              <a:t>RHR: 52 BPM</a:t>
            </a:r>
            <a:endParaRPr sz="1200"/>
          </a:p>
          <a:p>
            <a:pPr indent="-304800" lvl="0" marL="457200" rtl="0" algn="l">
              <a:spcBef>
                <a:spcPts val="0"/>
              </a:spcBef>
              <a:spcAft>
                <a:spcPts val="0"/>
              </a:spcAft>
              <a:buSzPts val="1200"/>
              <a:buChar char="●"/>
            </a:pPr>
            <a:r>
              <a:rPr lang="en" sz="1200"/>
              <a:t>Body Weight: 174.5 lbs</a:t>
            </a:r>
            <a:endParaRPr sz="1200"/>
          </a:p>
          <a:p>
            <a:pPr indent="-304800" lvl="0" marL="457200" rtl="0" algn="l">
              <a:spcBef>
                <a:spcPts val="0"/>
              </a:spcBef>
              <a:spcAft>
                <a:spcPts val="0"/>
              </a:spcAft>
              <a:buSzPts val="1200"/>
              <a:buChar char="●"/>
            </a:pPr>
            <a:r>
              <a:rPr lang="en" sz="1200"/>
              <a:t>BMI: 27.3</a:t>
            </a:r>
            <a:endParaRPr sz="1200"/>
          </a:p>
          <a:p>
            <a:pPr indent="-304800" lvl="0" marL="457200" rtl="0" algn="l">
              <a:spcBef>
                <a:spcPts val="0"/>
              </a:spcBef>
              <a:spcAft>
                <a:spcPts val="0"/>
              </a:spcAft>
              <a:buSzPts val="1200"/>
              <a:buChar char="●"/>
            </a:pPr>
            <a:r>
              <a:rPr lang="en" sz="1200"/>
              <a:t>Water Mass %: 53.6</a:t>
            </a:r>
            <a:endParaRPr sz="1200"/>
          </a:p>
          <a:p>
            <a:pPr indent="-304800" lvl="0" marL="457200" rtl="0" algn="l">
              <a:spcBef>
                <a:spcPts val="0"/>
              </a:spcBef>
              <a:spcAft>
                <a:spcPts val="0"/>
              </a:spcAft>
              <a:buSzPts val="1200"/>
              <a:buChar char="●"/>
            </a:pPr>
            <a:r>
              <a:rPr lang="en" sz="1200"/>
              <a:t>Fat Mass %: 26.5</a:t>
            </a:r>
            <a:endParaRPr sz="1200"/>
          </a:p>
          <a:p>
            <a:pPr indent="-304800" lvl="0" marL="457200" rtl="0" algn="l">
              <a:spcBef>
                <a:spcPts val="0"/>
              </a:spcBef>
              <a:spcAft>
                <a:spcPts val="0"/>
              </a:spcAft>
              <a:buSzPts val="1200"/>
              <a:buChar char="●"/>
            </a:pPr>
            <a:r>
              <a:rPr lang="en" sz="1200"/>
              <a:t>Muscle Mass %: 69.7</a:t>
            </a:r>
            <a:endParaRPr sz="1200"/>
          </a:p>
          <a:p>
            <a:pPr indent="-304800" lvl="0" marL="457200" rtl="0" algn="l">
              <a:spcBef>
                <a:spcPts val="0"/>
              </a:spcBef>
              <a:spcAft>
                <a:spcPts val="0"/>
              </a:spcAft>
              <a:buSzPts val="1200"/>
              <a:buChar char="●"/>
            </a:pPr>
            <a:r>
              <a:rPr lang="en" sz="1200"/>
              <a:t>Bone Mass % 3.7</a:t>
            </a:r>
            <a:endParaRPr sz="1200"/>
          </a:p>
          <a:p>
            <a:pPr indent="-304800" lvl="0" marL="457200" rtl="0" algn="l">
              <a:spcBef>
                <a:spcPts val="0"/>
              </a:spcBef>
              <a:spcAft>
                <a:spcPts val="0"/>
              </a:spcAft>
              <a:buSzPts val="1200"/>
              <a:buChar char="-"/>
            </a:pPr>
            <a:r>
              <a:rPr lang="en" sz="1200"/>
              <a:t>Breakfast: </a:t>
            </a:r>
            <a:r>
              <a:rPr lang="en" sz="1200"/>
              <a:t>Protein</a:t>
            </a:r>
            <a:r>
              <a:rPr lang="en" sz="1200"/>
              <a:t> cinnamon raisin bagel with low fat cream cheese, 2 eggs, vanilla greek yogurt</a:t>
            </a:r>
            <a:endParaRPr sz="1200"/>
          </a:p>
          <a:p>
            <a:pPr indent="-304800" lvl="0" marL="457200" rtl="0" algn="l">
              <a:spcBef>
                <a:spcPts val="0"/>
              </a:spcBef>
              <a:spcAft>
                <a:spcPts val="0"/>
              </a:spcAft>
              <a:buSzPts val="1200"/>
              <a:buChar char="-"/>
            </a:pPr>
            <a:r>
              <a:rPr lang="en" sz="1200"/>
              <a:t>Lunch: 2 turkey </a:t>
            </a:r>
            <a:r>
              <a:rPr lang="en" sz="1200"/>
              <a:t>sandwiches</a:t>
            </a:r>
            <a:endParaRPr sz="1200"/>
          </a:p>
          <a:p>
            <a:pPr indent="-304800" lvl="0" marL="457200" rtl="0" algn="l">
              <a:spcBef>
                <a:spcPts val="0"/>
              </a:spcBef>
              <a:spcAft>
                <a:spcPts val="0"/>
              </a:spcAft>
              <a:buSzPts val="1200"/>
              <a:buChar char="-"/>
            </a:pPr>
            <a:r>
              <a:rPr lang="en" sz="1200"/>
              <a:t>Dinner: 3 turkey burgers</a:t>
            </a:r>
            <a:endParaRPr sz="1200"/>
          </a:p>
          <a:p>
            <a:pPr indent="-304800" lvl="0" marL="457200" rtl="0" algn="l">
              <a:spcBef>
                <a:spcPts val="0"/>
              </a:spcBef>
              <a:spcAft>
                <a:spcPts val="0"/>
              </a:spcAft>
              <a:buSzPts val="1200"/>
              <a:buChar char="-"/>
            </a:pPr>
            <a:r>
              <a:rPr lang="en" sz="1200"/>
              <a:t>Snacks: roasted dark chocolate almonds, peanuts</a:t>
            </a:r>
            <a:endParaRPr sz="1200"/>
          </a:p>
          <a:p>
            <a:pPr indent="-304800" lvl="0" marL="457200" rtl="0" algn="l">
              <a:spcBef>
                <a:spcPts val="0"/>
              </a:spcBef>
              <a:spcAft>
                <a:spcPts val="0"/>
              </a:spcAft>
              <a:buSzPts val="1200"/>
              <a:buChar char="-"/>
            </a:pPr>
            <a:r>
              <a:rPr lang="en" sz="1200"/>
              <a:t>Fluids: water</a:t>
            </a:r>
            <a:endParaRPr sz="1200"/>
          </a:p>
          <a:p>
            <a:pPr indent="-304800" lvl="0" marL="457200" rtl="0" algn="l">
              <a:spcBef>
                <a:spcPts val="0"/>
              </a:spcBef>
              <a:spcAft>
                <a:spcPts val="0"/>
              </a:spcAft>
              <a:buSzPts val="1200"/>
              <a:buChar char="-"/>
            </a:pPr>
            <a:r>
              <a:rPr lang="en" sz="1200"/>
              <a:t>Workout: 3.24 mile run</a:t>
            </a:r>
            <a:endParaRPr sz="1200"/>
          </a:p>
          <a:p>
            <a:pPr indent="0" lvl="0" marL="0" rtl="0" algn="l">
              <a:spcBef>
                <a:spcPts val="1200"/>
              </a:spcBef>
              <a:spcAft>
                <a:spcPts val="1200"/>
              </a:spcAft>
              <a:buNone/>
            </a:pPr>
            <a:r>
              <a:t/>
            </a:r>
            <a:endParaRPr/>
          </a:p>
        </p:txBody>
      </p:sp>
      <p:pic>
        <p:nvPicPr>
          <p:cNvPr id="100" name="Google Shape;100;p19"/>
          <p:cNvPicPr preferRelativeResize="0"/>
          <p:nvPr/>
        </p:nvPicPr>
        <p:blipFill>
          <a:blip r:embed="rId3">
            <a:alphaModFix/>
          </a:blip>
          <a:stretch>
            <a:fillRect/>
          </a:stretch>
        </p:blipFill>
        <p:spPr>
          <a:xfrm>
            <a:off x="6254550" y="1017725"/>
            <a:ext cx="2004950" cy="382097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Day 2</a:t>
            </a:r>
            <a:endParaRPr/>
          </a:p>
        </p:txBody>
      </p:sp>
      <p:sp>
        <p:nvSpPr>
          <p:cNvPr id="106" name="Google Shape;106;p20"/>
          <p:cNvSpPr txBox="1"/>
          <p:nvPr>
            <p:ph idx="1" type="body"/>
          </p:nvPr>
        </p:nvSpPr>
        <p:spPr>
          <a:xfrm>
            <a:off x="311700" y="1152475"/>
            <a:ext cx="5301900" cy="3416400"/>
          </a:xfrm>
          <a:prstGeom prst="rect">
            <a:avLst/>
          </a:prstGeom>
        </p:spPr>
        <p:txBody>
          <a:bodyPr anchorCtr="0" anchor="t" bIns="91425" lIns="91425" spcFirstLastPara="1" rIns="91425" wrap="square" tIns="91425">
            <a:normAutofit/>
          </a:bodyPr>
          <a:lstStyle/>
          <a:p>
            <a:pPr indent="-304800" lvl="0" marL="457200" rtl="0" algn="l">
              <a:lnSpc>
                <a:spcPct val="105000"/>
              </a:lnSpc>
              <a:spcBef>
                <a:spcPts val="0"/>
              </a:spcBef>
              <a:spcAft>
                <a:spcPts val="0"/>
              </a:spcAft>
              <a:buSzPts val="1200"/>
              <a:buChar char="●"/>
            </a:pPr>
            <a:r>
              <a:rPr lang="en" sz="1200"/>
              <a:t>Body Weight: 173.7 lbs</a:t>
            </a:r>
            <a:endParaRPr sz="1200"/>
          </a:p>
          <a:p>
            <a:pPr indent="-304800" lvl="0" marL="457200" rtl="0" algn="l">
              <a:lnSpc>
                <a:spcPct val="105000"/>
              </a:lnSpc>
              <a:spcBef>
                <a:spcPts val="0"/>
              </a:spcBef>
              <a:spcAft>
                <a:spcPts val="0"/>
              </a:spcAft>
              <a:buSzPts val="1200"/>
              <a:buChar char="●"/>
            </a:pPr>
            <a:r>
              <a:rPr lang="en" sz="1200"/>
              <a:t>BMI: 27.2</a:t>
            </a:r>
            <a:endParaRPr sz="1200"/>
          </a:p>
          <a:p>
            <a:pPr indent="-304800" lvl="0" marL="457200" rtl="0" algn="l">
              <a:lnSpc>
                <a:spcPct val="105000"/>
              </a:lnSpc>
              <a:spcBef>
                <a:spcPts val="0"/>
              </a:spcBef>
              <a:spcAft>
                <a:spcPts val="0"/>
              </a:spcAft>
              <a:buSzPts val="1200"/>
              <a:buChar char="●"/>
            </a:pPr>
            <a:r>
              <a:rPr lang="en" sz="1200"/>
              <a:t>Water Mass %: 53</a:t>
            </a:r>
            <a:endParaRPr sz="1200"/>
          </a:p>
          <a:p>
            <a:pPr indent="-304800" lvl="0" marL="457200" rtl="0" algn="l">
              <a:lnSpc>
                <a:spcPct val="105000"/>
              </a:lnSpc>
              <a:spcBef>
                <a:spcPts val="0"/>
              </a:spcBef>
              <a:spcAft>
                <a:spcPts val="0"/>
              </a:spcAft>
              <a:buSzPts val="1200"/>
              <a:buChar char="●"/>
            </a:pPr>
            <a:r>
              <a:rPr lang="en" sz="1200"/>
              <a:t>Fat Mass %: 27.9</a:t>
            </a:r>
            <a:endParaRPr sz="1200"/>
          </a:p>
          <a:p>
            <a:pPr indent="-304800" lvl="0" marL="457200" rtl="0" algn="l">
              <a:lnSpc>
                <a:spcPct val="105000"/>
              </a:lnSpc>
              <a:spcBef>
                <a:spcPts val="0"/>
              </a:spcBef>
              <a:spcAft>
                <a:spcPts val="0"/>
              </a:spcAft>
              <a:buSzPts val="1200"/>
              <a:buChar char="●"/>
            </a:pPr>
            <a:r>
              <a:rPr lang="en" sz="1200"/>
              <a:t>Muscle Mass %: 68.4</a:t>
            </a:r>
            <a:endParaRPr sz="1200"/>
          </a:p>
          <a:p>
            <a:pPr indent="-304800" lvl="0" marL="457200" rtl="0" algn="l">
              <a:lnSpc>
                <a:spcPct val="105000"/>
              </a:lnSpc>
              <a:spcBef>
                <a:spcPts val="0"/>
              </a:spcBef>
              <a:spcAft>
                <a:spcPts val="0"/>
              </a:spcAft>
              <a:buSzPts val="1200"/>
              <a:buChar char="●"/>
            </a:pPr>
            <a:r>
              <a:rPr lang="en" sz="1200"/>
              <a:t>Bone Mass % 3.7</a:t>
            </a:r>
            <a:endParaRPr sz="1200"/>
          </a:p>
          <a:p>
            <a:pPr indent="-304800" lvl="0" marL="457200" rtl="0" algn="l">
              <a:lnSpc>
                <a:spcPct val="105000"/>
              </a:lnSpc>
              <a:spcBef>
                <a:spcPts val="0"/>
              </a:spcBef>
              <a:spcAft>
                <a:spcPts val="0"/>
              </a:spcAft>
              <a:buSzPts val="1200"/>
              <a:buChar char="-"/>
            </a:pPr>
            <a:r>
              <a:rPr lang="en" sz="1200"/>
              <a:t>Breakfast: Cheerios with almond milk, protein cinnamon raisin bagel, vanilla greek yogurt</a:t>
            </a:r>
            <a:endParaRPr sz="1200"/>
          </a:p>
          <a:p>
            <a:pPr indent="-304800" lvl="0" marL="457200" rtl="0" algn="l">
              <a:lnSpc>
                <a:spcPct val="105000"/>
              </a:lnSpc>
              <a:spcBef>
                <a:spcPts val="0"/>
              </a:spcBef>
              <a:spcAft>
                <a:spcPts val="0"/>
              </a:spcAft>
              <a:buSzPts val="1200"/>
              <a:buChar char="-"/>
            </a:pPr>
            <a:r>
              <a:rPr lang="en" sz="1200"/>
              <a:t>Lunch: white rice mixed with peas, lightly breaded chicken nuggets</a:t>
            </a:r>
            <a:endParaRPr sz="1200"/>
          </a:p>
          <a:p>
            <a:pPr indent="-304800" lvl="0" marL="457200" rtl="0" algn="l">
              <a:lnSpc>
                <a:spcPct val="105000"/>
              </a:lnSpc>
              <a:spcBef>
                <a:spcPts val="0"/>
              </a:spcBef>
              <a:spcAft>
                <a:spcPts val="0"/>
              </a:spcAft>
              <a:buSzPts val="1200"/>
              <a:buChar char="-"/>
            </a:pPr>
            <a:r>
              <a:rPr lang="en" sz="1200"/>
              <a:t>Dinner: 2 turkey burgers</a:t>
            </a:r>
            <a:endParaRPr sz="1200"/>
          </a:p>
          <a:p>
            <a:pPr indent="-304800" lvl="0" marL="457200" rtl="0" algn="l">
              <a:lnSpc>
                <a:spcPct val="105000"/>
              </a:lnSpc>
              <a:spcBef>
                <a:spcPts val="0"/>
              </a:spcBef>
              <a:spcAft>
                <a:spcPts val="0"/>
              </a:spcAft>
              <a:buSzPts val="1200"/>
              <a:buChar char="-"/>
            </a:pPr>
            <a:r>
              <a:rPr lang="en" sz="1200"/>
              <a:t>Snacks: no snacks</a:t>
            </a:r>
            <a:endParaRPr sz="1200"/>
          </a:p>
          <a:p>
            <a:pPr indent="-304800" lvl="0" marL="457200" rtl="0" algn="l">
              <a:lnSpc>
                <a:spcPct val="105000"/>
              </a:lnSpc>
              <a:spcBef>
                <a:spcPts val="0"/>
              </a:spcBef>
              <a:spcAft>
                <a:spcPts val="0"/>
              </a:spcAft>
              <a:buSzPts val="1200"/>
              <a:buChar char="-"/>
            </a:pPr>
            <a:r>
              <a:rPr lang="en" sz="1200"/>
              <a:t>Fluids: water, almond milk</a:t>
            </a:r>
            <a:endParaRPr sz="1200"/>
          </a:p>
          <a:p>
            <a:pPr indent="-304800" lvl="0" marL="457200" rtl="0" algn="l">
              <a:lnSpc>
                <a:spcPct val="105000"/>
              </a:lnSpc>
              <a:spcBef>
                <a:spcPts val="0"/>
              </a:spcBef>
              <a:spcAft>
                <a:spcPts val="0"/>
              </a:spcAft>
              <a:buSzPts val="1200"/>
              <a:buChar char="-"/>
            </a:pPr>
            <a:r>
              <a:rPr lang="en" sz="1200"/>
              <a:t>Workout: 3.22 mile run</a:t>
            </a:r>
            <a:endParaRPr sz="1200"/>
          </a:p>
          <a:p>
            <a:pPr indent="0" lvl="0" marL="0" rtl="0" algn="l">
              <a:spcBef>
                <a:spcPts val="0"/>
              </a:spcBef>
              <a:spcAft>
                <a:spcPts val="0"/>
              </a:spcAft>
              <a:buNone/>
            </a:pPr>
            <a:r>
              <a:t/>
            </a:r>
            <a:endParaRPr/>
          </a:p>
          <a:p>
            <a:pPr indent="0" lvl="0" marL="0" rtl="0" algn="l">
              <a:spcBef>
                <a:spcPts val="1200"/>
              </a:spcBef>
              <a:spcAft>
                <a:spcPts val="0"/>
              </a:spcAft>
              <a:buNone/>
            </a:pPr>
            <a:r>
              <a:t/>
            </a:r>
            <a:endParaRPr b="1" sz="1200">
              <a:solidFill>
                <a:srgbClr val="374151"/>
              </a:solidFill>
              <a:latin typeface="Roboto"/>
              <a:ea typeface="Roboto"/>
              <a:cs typeface="Roboto"/>
              <a:sym typeface="Roboto"/>
            </a:endParaRPr>
          </a:p>
        </p:txBody>
      </p:sp>
      <p:pic>
        <p:nvPicPr>
          <p:cNvPr id="107" name="Google Shape;107;p20"/>
          <p:cNvPicPr preferRelativeResize="0"/>
          <p:nvPr/>
        </p:nvPicPr>
        <p:blipFill>
          <a:blip r:embed="rId3">
            <a:alphaModFix/>
          </a:blip>
          <a:stretch>
            <a:fillRect/>
          </a:stretch>
        </p:blipFill>
        <p:spPr>
          <a:xfrm>
            <a:off x="5913500" y="950188"/>
            <a:ext cx="2029248"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Day 3</a:t>
            </a:r>
            <a:endParaRPr/>
          </a:p>
        </p:txBody>
      </p:sp>
      <p:sp>
        <p:nvSpPr>
          <p:cNvPr id="113" name="Google Shape;113;p21"/>
          <p:cNvSpPr txBox="1"/>
          <p:nvPr>
            <p:ph idx="1" type="body"/>
          </p:nvPr>
        </p:nvSpPr>
        <p:spPr>
          <a:xfrm>
            <a:off x="311700" y="1152475"/>
            <a:ext cx="5034600" cy="3416400"/>
          </a:xfrm>
          <a:prstGeom prst="rect">
            <a:avLst/>
          </a:prstGeom>
        </p:spPr>
        <p:txBody>
          <a:bodyPr anchorCtr="0" anchor="t" bIns="91425" lIns="91425" spcFirstLastPara="1" rIns="91425" wrap="square" tIns="91425">
            <a:normAutofit/>
          </a:bodyPr>
          <a:lstStyle/>
          <a:p>
            <a:pPr indent="-304800" lvl="0" marL="457200" rtl="0" algn="l">
              <a:lnSpc>
                <a:spcPct val="105000"/>
              </a:lnSpc>
              <a:spcBef>
                <a:spcPts val="0"/>
              </a:spcBef>
              <a:spcAft>
                <a:spcPts val="0"/>
              </a:spcAft>
              <a:buSzPts val="1200"/>
              <a:buChar char="●"/>
            </a:pPr>
            <a:r>
              <a:rPr lang="en" sz="1200"/>
              <a:t>Body Weight: 173.7 lbs</a:t>
            </a:r>
            <a:endParaRPr sz="1200"/>
          </a:p>
          <a:p>
            <a:pPr indent="-304800" lvl="0" marL="457200" rtl="0" algn="l">
              <a:lnSpc>
                <a:spcPct val="105000"/>
              </a:lnSpc>
              <a:spcBef>
                <a:spcPts val="0"/>
              </a:spcBef>
              <a:spcAft>
                <a:spcPts val="0"/>
              </a:spcAft>
              <a:buSzPts val="1200"/>
              <a:buChar char="●"/>
            </a:pPr>
            <a:r>
              <a:rPr lang="en" sz="1200"/>
              <a:t>BMI: 27.2</a:t>
            </a:r>
            <a:endParaRPr sz="1200"/>
          </a:p>
          <a:p>
            <a:pPr indent="-304800" lvl="0" marL="457200" rtl="0" algn="l">
              <a:lnSpc>
                <a:spcPct val="105000"/>
              </a:lnSpc>
              <a:spcBef>
                <a:spcPts val="0"/>
              </a:spcBef>
              <a:spcAft>
                <a:spcPts val="0"/>
              </a:spcAft>
              <a:buSzPts val="1200"/>
              <a:buChar char="●"/>
            </a:pPr>
            <a:r>
              <a:rPr lang="en" sz="1200"/>
              <a:t>Water Mass %: 53.9</a:t>
            </a:r>
            <a:endParaRPr sz="1200"/>
          </a:p>
          <a:p>
            <a:pPr indent="-304800" lvl="0" marL="457200" rtl="0" algn="l">
              <a:lnSpc>
                <a:spcPct val="105000"/>
              </a:lnSpc>
              <a:spcBef>
                <a:spcPts val="0"/>
              </a:spcBef>
              <a:spcAft>
                <a:spcPts val="0"/>
              </a:spcAft>
              <a:buSzPts val="1200"/>
              <a:buChar char="●"/>
            </a:pPr>
            <a:r>
              <a:rPr lang="en" sz="1200"/>
              <a:t>Fat Mass %: 25.9</a:t>
            </a:r>
            <a:endParaRPr sz="1200"/>
          </a:p>
          <a:p>
            <a:pPr indent="-304800" lvl="0" marL="457200" rtl="0" algn="l">
              <a:lnSpc>
                <a:spcPct val="105000"/>
              </a:lnSpc>
              <a:spcBef>
                <a:spcPts val="0"/>
              </a:spcBef>
              <a:spcAft>
                <a:spcPts val="0"/>
              </a:spcAft>
              <a:buSzPts val="1200"/>
              <a:buChar char="●"/>
            </a:pPr>
            <a:r>
              <a:rPr lang="en" sz="1200"/>
              <a:t>Muscle Mass %: 70.3</a:t>
            </a:r>
            <a:endParaRPr sz="1200"/>
          </a:p>
          <a:p>
            <a:pPr indent="-304800" lvl="0" marL="457200" rtl="0" algn="l">
              <a:lnSpc>
                <a:spcPct val="105000"/>
              </a:lnSpc>
              <a:spcBef>
                <a:spcPts val="0"/>
              </a:spcBef>
              <a:spcAft>
                <a:spcPts val="0"/>
              </a:spcAft>
              <a:buSzPts val="1200"/>
              <a:buChar char="●"/>
            </a:pPr>
            <a:r>
              <a:rPr lang="en" sz="1200"/>
              <a:t>Bone Mass % 3.8</a:t>
            </a:r>
            <a:endParaRPr sz="1200"/>
          </a:p>
          <a:p>
            <a:pPr indent="-304800" lvl="0" marL="457200" rtl="0" algn="l">
              <a:lnSpc>
                <a:spcPct val="105000"/>
              </a:lnSpc>
              <a:spcBef>
                <a:spcPts val="0"/>
              </a:spcBef>
              <a:spcAft>
                <a:spcPts val="0"/>
              </a:spcAft>
              <a:buSzPts val="1200"/>
              <a:buChar char="-"/>
            </a:pPr>
            <a:r>
              <a:rPr lang="en" sz="1200"/>
              <a:t>Breakfast: Protein cinnamon raisin bagel, vanilla greek yogurt</a:t>
            </a:r>
            <a:endParaRPr sz="1200"/>
          </a:p>
          <a:p>
            <a:pPr indent="-304800" lvl="0" marL="457200" rtl="0" algn="l">
              <a:lnSpc>
                <a:spcPct val="105000"/>
              </a:lnSpc>
              <a:spcBef>
                <a:spcPts val="0"/>
              </a:spcBef>
              <a:spcAft>
                <a:spcPts val="0"/>
              </a:spcAft>
              <a:buSzPts val="1200"/>
              <a:buChar char="-"/>
            </a:pPr>
            <a:r>
              <a:rPr lang="en" sz="1200"/>
              <a:t>Lunch: 3 turkey sandwiches</a:t>
            </a:r>
            <a:endParaRPr sz="1200"/>
          </a:p>
          <a:p>
            <a:pPr indent="-304800" lvl="0" marL="457200" rtl="0" algn="l">
              <a:lnSpc>
                <a:spcPct val="105000"/>
              </a:lnSpc>
              <a:spcBef>
                <a:spcPts val="0"/>
              </a:spcBef>
              <a:spcAft>
                <a:spcPts val="0"/>
              </a:spcAft>
              <a:buSzPts val="1200"/>
              <a:buChar char="-"/>
            </a:pPr>
            <a:r>
              <a:rPr lang="en" sz="1200"/>
              <a:t>Dinner: chicken with white rice, mushrooms, bell peppers, squash, and green onion</a:t>
            </a:r>
            <a:endParaRPr sz="1200"/>
          </a:p>
          <a:p>
            <a:pPr indent="-304800" lvl="0" marL="457200" rtl="0" algn="l">
              <a:lnSpc>
                <a:spcPct val="105000"/>
              </a:lnSpc>
              <a:spcBef>
                <a:spcPts val="0"/>
              </a:spcBef>
              <a:spcAft>
                <a:spcPts val="0"/>
              </a:spcAft>
              <a:buSzPts val="1200"/>
              <a:buChar char="-"/>
            </a:pPr>
            <a:r>
              <a:rPr lang="en" sz="1200"/>
              <a:t>Snacks: roasted dark chocolate almonds, white rice with peas and corn</a:t>
            </a:r>
            <a:endParaRPr sz="1200"/>
          </a:p>
          <a:p>
            <a:pPr indent="-304800" lvl="0" marL="457200" rtl="0" algn="l">
              <a:lnSpc>
                <a:spcPct val="105000"/>
              </a:lnSpc>
              <a:spcBef>
                <a:spcPts val="0"/>
              </a:spcBef>
              <a:spcAft>
                <a:spcPts val="0"/>
              </a:spcAft>
              <a:buSzPts val="1200"/>
              <a:buChar char="-"/>
            </a:pPr>
            <a:r>
              <a:rPr lang="en" sz="1200"/>
              <a:t>Fluids: water</a:t>
            </a:r>
            <a:endParaRPr sz="1200"/>
          </a:p>
          <a:p>
            <a:pPr indent="-304800" lvl="0" marL="457200" rtl="0" algn="l">
              <a:lnSpc>
                <a:spcPct val="105000"/>
              </a:lnSpc>
              <a:spcBef>
                <a:spcPts val="0"/>
              </a:spcBef>
              <a:spcAft>
                <a:spcPts val="0"/>
              </a:spcAft>
              <a:buSzPts val="1200"/>
              <a:buChar char="-"/>
            </a:pPr>
            <a:r>
              <a:rPr lang="en" sz="1200"/>
              <a:t>Workout: 2 mile run</a:t>
            </a:r>
            <a:endParaRPr/>
          </a:p>
        </p:txBody>
      </p:sp>
      <p:pic>
        <p:nvPicPr>
          <p:cNvPr id="114" name="Google Shape;114;p21"/>
          <p:cNvPicPr preferRelativeResize="0"/>
          <p:nvPr/>
        </p:nvPicPr>
        <p:blipFill>
          <a:blip r:embed="rId3">
            <a:alphaModFix/>
          </a:blip>
          <a:stretch>
            <a:fillRect/>
          </a:stretch>
        </p:blipFill>
        <p:spPr>
          <a:xfrm>
            <a:off x="5885850" y="1017725"/>
            <a:ext cx="2022869"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